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Introduce group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Roadmap: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-problem definition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-vehicle simulation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-transmission options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-transmission selection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JOSH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Overview: Dogbox manual is most commonly found in racecars and sequential gearboxes. This a much faster shifting gearbox that uses dog gears to change gears instead of a synchronizer.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features: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Dog and Box or Dog and Dog teeth engagement from one gear to another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Pros: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Fast shifting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Stronger than syncro 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Durable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Cons: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Must be shifted fast</a:t>
            </a:r>
            <a:endParaRPr/>
          </a:p>
          <a:p>
            <a: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Loud “clunk” when shifting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</a:rPr>
              <a:t>ERNESTO</a:t>
            </a:r>
            <a:endParaRPr sz="1000">
              <a:solidFill>
                <a:schemeClr val="dk1"/>
              </a:solidFill>
            </a:endParaRPr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Quality characteristics of Engineering requirements versus user defined requirements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Relates the two in center of matrix</a:t>
            </a:r>
            <a:endParaRPr sz="1000">
              <a:solidFill>
                <a:schemeClr val="dk1"/>
              </a:solidFill>
            </a:endParaRPr>
          </a:p>
          <a:p>
            <a:pPr indent="-2921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</a:pPr>
            <a:r>
              <a:rPr lang="en" sz="1000">
                <a:solidFill>
                  <a:schemeClr val="dk1"/>
                </a:solidFill>
              </a:rPr>
              <a:t>Strong, weak, or no relationship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Left is user defined characteristics</a:t>
            </a:r>
            <a:endParaRPr sz="1000">
              <a:solidFill>
                <a:schemeClr val="dk1"/>
              </a:solidFill>
            </a:endParaRPr>
          </a:p>
          <a:p>
            <a:pPr indent="-2921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</a:pPr>
            <a:r>
              <a:rPr lang="en" sz="1000">
                <a:solidFill>
                  <a:schemeClr val="dk1"/>
                </a:solidFill>
              </a:rPr>
              <a:t>Weight importance out of 5</a:t>
            </a:r>
            <a:endParaRPr sz="1000">
              <a:solidFill>
                <a:schemeClr val="dk1"/>
              </a:solidFill>
            </a:endParaRPr>
          </a:p>
          <a:p>
            <a:pPr indent="-2921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Top is engineering characteristics</a:t>
            </a:r>
            <a:endParaRPr sz="1000">
              <a:solidFill>
                <a:schemeClr val="dk1"/>
              </a:solidFill>
            </a:endParaRPr>
          </a:p>
          <a:p>
            <a:pPr indent="-2921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</a:pPr>
            <a:r>
              <a:rPr lang="en" sz="1000">
                <a:solidFill>
                  <a:schemeClr val="dk1"/>
                </a:solidFill>
              </a:rPr>
              <a:t>Whether it is maximized</a:t>
            </a:r>
            <a:endParaRPr sz="1000">
              <a:solidFill>
                <a:schemeClr val="dk1"/>
              </a:solidFill>
            </a:endParaRPr>
          </a:p>
          <a:p>
            <a:pPr indent="-2921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</a:pPr>
            <a:r>
              <a:rPr lang="en" sz="1000">
                <a:solidFill>
                  <a:schemeClr val="dk1"/>
                </a:solidFill>
              </a:rPr>
              <a:t>Difficulty to complete (Bottom) out of 10</a:t>
            </a:r>
            <a:endParaRPr sz="1000">
              <a:solidFill>
                <a:schemeClr val="dk1"/>
              </a:solidFill>
            </a:endParaRPr>
          </a:p>
          <a:p>
            <a:pPr indent="-2921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</a:pPr>
            <a:r>
              <a:rPr b="1" lang="en" sz="1000">
                <a:solidFill>
                  <a:schemeClr val="dk1"/>
                </a:solidFill>
              </a:rPr>
              <a:t>Triangle:</a:t>
            </a:r>
            <a:r>
              <a:rPr lang="en" sz="1000">
                <a:solidFill>
                  <a:schemeClr val="dk1"/>
                </a:solidFill>
              </a:rPr>
              <a:t> how the engineering requirements are correlated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Far right is how the different transmission types relate to the user defined characteristics but is not important for design</a:t>
            </a:r>
            <a:endParaRPr sz="1000">
              <a:solidFill>
                <a:schemeClr val="dk1"/>
              </a:solidFill>
            </a:endParaRPr>
          </a:p>
          <a:p>
            <a:pPr indent="-2921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</a:pPr>
            <a:r>
              <a:rPr lang="en" sz="1000">
                <a:solidFill>
                  <a:schemeClr val="dk1"/>
                </a:solidFill>
              </a:rPr>
              <a:t>We want to use </a:t>
            </a:r>
            <a:r>
              <a:rPr b="1" lang="en" sz="1000">
                <a:solidFill>
                  <a:schemeClr val="dk1"/>
                </a:solidFill>
              </a:rPr>
              <a:t>QUANTITATIVE </a:t>
            </a:r>
            <a:r>
              <a:rPr lang="en" sz="1000">
                <a:solidFill>
                  <a:schemeClr val="dk1"/>
                </a:solidFill>
              </a:rPr>
              <a:t>values not qualitative.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Weight factors for bottom used in decision matrix</a:t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ERNESTO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First set of rows sets up the multipliers for each engineering specification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Difficulty</a:t>
            </a:r>
            <a:r>
              <a:rPr lang="en"/>
              <a:t> ratio relative to the </a:t>
            </a:r>
            <a:r>
              <a:rPr lang="en"/>
              <a:t>difficulty</a:t>
            </a:r>
            <a:r>
              <a:rPr lang="en"/>
              <a:t> of other </a:t>
            </a:r>
            <a:r>
              <a:rPr lang="en"/>
              <a:t>specifications</a:t>
            </a:r>
            <a:r>
              <a:rPr lang="en"/>
              <a:t> out of 10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Weight factor from House of Quality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Combination of two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Four transmission types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Planetary set as baseline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Other three +1, 0, -1 as better than, neutral or worse than planetary</a:t>
            </a:r>
            <a:endParaRPr/>
          </a:p>
          <a:p>
            <a: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/>
              <a:t>Dog Box</a:t>
            </a:r>
            <a:r>
              <a:rPr lang="en"/>
              <a:t> decided for the continuation of project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Shape 2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JOSH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best of each of our concepts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JOSH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SOLIDWORKS STUFF (VIDEO)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ERNESTO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NATE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Requirements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Need to have sufficient power from the battery to supply to the motor for acceleration and maintain top speed of at least 65mph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Need to satisfy the required range of 40 miles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Factors to Consider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capacity is ultimately the driving factor for the range of the vehicle. If there is a low capacity to the battery, it will not be sufficient in making the entire trip that the car needs to go on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Voltage plays a role in the amount of power that the car systems can output. The motor can handle a range of different voltages, but if the voltage is too small, the car will not be able to accelerate quickly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Discharge current is the suggested current to be drawn from the battery. It is the other main component in the amount of power that the battery can supply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Rated Energy is the total energy that the battery contains and is calculated by multiplying the capacity and the voltage of the battery together. It is often a headlining specification when browsing for different batteries.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Batteries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There are a variety of different types of batteries to use in EVs, but for most purposes they fall into two categories. There is a major tradeoff between lithium ion and lead acid batteries.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Lithium ion batteries are the new, state of the art batteries that will be the most efficient and powerful. They come with a significantly higher price tag.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Lead acid batteries have been around for a long time and are consistent and reliable. Relatively inexpensive, but very heavy.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Depth of Discharge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It is recommended to only discharge the battery 20-25% of its capacity. Going past this mark will reduce the battery life expectancy.</a:t>
            </a:r>
            <a:endParaRPr/>
          </a:p>
          <a:p>
            <a: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Transmission needs to be designed to last 10 years. Battery should have a similar life expectancy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ERNESTO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Where the information comes from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Types of bearings later in design process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Extra research completed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Calculating the resistive force simplified and conservative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Inputs: velocity, acceleration, angle of road, mass equivalent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Gear Ratios: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-report of final ratio choices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-explanation of integration method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-gear ratio doesn’t affect battery life much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Performance: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-explanation of battery life integration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-talk about final performance.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ERNESTO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ERNESTO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Overview: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Automatic transmission use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Electronically shifted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Multiple gear options in one system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features: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Gears always remain in contact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Pros: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Easy to drive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Utilizes one clutch in order to lock components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Cons: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Difficult to design and making operational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Difficult to service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WILL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Dual-clutch transmission: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Overview: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-2 clutches for 2 idler shafts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-one shaft deals with odd gears, one with evens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-generally used in high-performance cars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features: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-concentric dual clutch is the cornerstone of the concept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Pros: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-incredibly fast shifting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-robust design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-complex dual clutch can be purchased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Cons: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-significant hydraulic/mechatronic components required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-concentric shafts require additional machining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-not smooth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NATE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 Transmission is not common; typically only found in motorcycles or high end racecars.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the transmission works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Few things that make this transmission unique: the sector shaft shown on the top of the diagram, the yellow gear selectors cuffed around the selector shaft with a selector pin rigidly attached to the selector fork and the collar connected to the output shaft via splines.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Important: all gears are in constant mesh. What causes transmission of power from the input shaft to the output shaft is depends on which gear set the collar is engaged with.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Shift gears by moving the rack left or right on the right side of the diagram. Causes the selector shaft to rotate via the pinion.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Selector shaft has grooves which are concentric along the shaft’s axis. The selector pin rides this groove and when it hits a zigzag in the grove, the entire fork must translate left or right on the diagram.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Red colors attached to the selector fork will engage with gearset to transmit the rotating gear to the collar and output shaft. 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Zig zags in the selector shaft are oriented so that only one collar is engaged with a gear; the rest are in neutral. 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Very quick and easy gear shifting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Fashionable with the </a:t>
            </a:r>
            <a:r>
              <a:rPr lang="en"/>
              <a:t>paddle shifting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Very expensive, and can have a loud whine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Not the smoothest feel, especially at lower speeds</a:t>
            </a:r>
            <a:endParaRPr/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 gear skipping, although this doesn’t really matter for a two speed transmission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ww.youtube.com/watch?v=yV4W6i8nVa8" TargetMode="External"/><Relationship Id="rId4" Type="http://schemas.openxmlformats.org/officeDocument/2006/relationships/image" Target="../media/image1.jpg"/><Relationship Id="rId5" Type="http://schemas.openxmlformats.org/officeDocument/2006/relationships/hyperlink" Target="http://www.youtube.com/watch?v=8vF5PudO2G0" TargetMode="External"/><Relationship Id="rId6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 Design Review</a:t>
            </a:r>
            <a:endParaRPr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Designers: Ernesto Huerta, Nate Furbeyre, Josh Plasket, Will Sirski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Dog Box Transmission Concept</a:t>
            </a:r>
            <a:endParaRPr/>
          </a:p>
        </p:txBody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 	 	 		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	 		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 	 	 		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	 		</a:t>
            </a:r>
            <a:endParaRPr/>
          </a:p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Shape 199"/>
          <p:cNvPicPr preferRelativeResize="0"/>
          <p:nvPr/>
        </p:nvPicPr>
        <p:blipFill rotWithShape="1">
          <a:blip r:embed="rId3">
            <a:alphaModFix/>
          </a:blip>
          <a:srcRect b="11741" l="0" r="0" t="4632"/>
          <a:stretch/>
        </p:blipFill>
        <p:spPr>
          <a:xfrm>
            <a:off x="1498800" y="892025"/>
            <a:ext cx="6247152" cy="403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563225" y="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Deciding Factors and Quality</a:t>
            </a:r>
            <a:endParaRPr/>
          </a:p>
        </p:txBody>
      </p:sp>
      <p:pic>
        <p:nvPicPr>
          <p:cNvPr descr="ME 329 QFD.jpg" id="205" name="Shape 205"/>
          <p:cNvPicPr preferRelativeResize="0"/>
          <p:nvPr/>
        </p:nvPicPr>
        <p:blipFill rotWithShape="1">
          <a:blip r:embed="rId3">
            <a:alphaModFix/>
          </a:blip>
          <a:srcRect b="5815" l="2892" r="3211" t="7258"/>
          <a:stretch/>
        </p:blipFill>
        <p:spPr>
          <a:xfrm>
            <a:off x="1915900" y="523450"/>
            <a:ext cx="6264350" cy="448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Matrix</a:t>
            </a:r>
            <a:endParaRPr/>
          </a:p>
        </p:txBody>
      </p:sp>
      <p:pic>
        <p:nvPicPr>
          <p:cNvPr descr="Screen Shot 2017-10-18 at 4.15.34 PM.png" id="211" name="Shape 2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600" y="1307850"/>
            <a:ext cx="6207625" cy="353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Transmission Selected - Dog Box Manual</a:t>
            </a:r>
            <a:endParaRPr/>
          </a:p>
        </p:txBody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Pros-</a:t>
            </a:r>
            <a:endParaRPr/>
          </a:p>
          <a:p>
            <a:pPr indent="0" lvl="0" mar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-Simplicity of design</a:t>
            </a:r>
            <a:endParaRPr/>
          </a:p>
          <a:p>
            <a:pPr indent="0" lvl="0" mar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-Strength</a:t>
            </a:r>
            <a:endParaRPr/>
          </a:p>
          <a:p>
            <a:pPr indent="0" lvl="0" mar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-Very Fast shifting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Cons-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-Loud gear change </a:t>
            </a:r>
            <a:endParaRPr/>
          </a:p>
          <a:p>
            <a:pPr indent="0" lvl="0" mar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-Must be shifted fast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Shape 21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Selected</a:t>
            </a:r>
            <a:r>
              <a:rPr lang="en"/>
              <a:t> the best design elements from our  concepts. </a:t>
            </a:r>
            <a:r>
              <a:rPr lang="en"/>
              <a:t>Very similar to a standard manual transmission  and with only two gears, a sequential transmission.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Selected a dog box manual transmission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Shape 224" title="Assem1">
            <a:hlinkClick r:id="rId3"/>
          </p:cNvPr>
          <p:cNvSpPr/>
          <p:nvPr/>
        </p:nvSpPr>
        <p:spPr>
          <a:xfrm>
            <a:off x="164275" y="1567550"/>
            <a:ext cx="4314767" cy="3236075"/>
          </a:xfrm>
          <a:prstGeom prst="rect">
            <a:avLst/>
          </a:prstGeom>
          <a:blipFill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5" name="Shape 225" title="Assem2">
            <a:hlinkClick r:id="rId5"/>
          </p:cNvPr>
          <p:cNvSpPr/>
          <p:nvPr/>
        </p:nvSpPr>
        <p:spPr>
          <a:xfrm>
            <a:off x="4612575" y="1567550"/>
            <a:ext cx="4314775" cy="3236088"/>
          </a:xfrm>
          <a:prstGeom prst="rect">
            <a:avLst/>
          </a:prstGeom>
          <a:blipFill>
            <a:blip r:embed="rId6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Closing Remarks</a:t>
            </a:r>
            <a:endParaRPr/>
          </a:p>
        </p:txBody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Final Performance</a:t>
            </a:r>
            <a:endParaRPr/>
          </a:p>
          <a:p>
            <a:pPr indent="-2984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0-60 mph: 7.2 seconds</a:t>
            </a:r>
            <a:endParaRPr/>
          </a:p>
          <a:p>
            <a:pPr indent="-2984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Top Speed: 94 mph</a:t>
            </a:r>
            <a:endParaRPr/>
          </a:p>
          <a:p>
            <a:pPr indent="-3111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Gear Ratios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300"/>
              <a:t>1.40:1, 0.714:1</a:t>
            </a:r>
            <a:endParaRPr sz="1300"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Transmission</a:t>
            </a:r>
            <a:endParaRPr/>
          </a:p>
          <a:p>
            <a:pPr indent="-298450" lvl="1" marL="914400" rtl="0">
              <a:spcBef>
                <a:spcPts val="1600"/>
              </a:spcBef>
              <a:spcAft>
                <a:spcPts val="1600"/>
              </a:spcAft>
              <a:buSzPts val="1100"/>
              <a:buChar char="○"/>
            </a:pPr>
            <a:r>
              <a:rPr lang="en"/>
              <a:t>Dog Box</a:t>
            </a:r>
            <a:endParaRPr/>
          </a:p>
        </p:txBody>
      </p:sp>
      <p:sp>
        <p:nvSpPr>
          <p:cNvPr id="232" name="Shape 23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/>
              <a:t>Here comes the fun part… 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Battery selection</a:t>
            </a:r>
            <a:endParaRPr/>
          </a:p>
        </p:txBody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1297500" y="1032800"/>
            <a:ext cx="3403200" cy="35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Requirements</a:t>
            </a:r>
            <a:endParaRPr/>
          </a:p>
          <a:p>
            <a:pPr indent="-304800" lvl="0" marL="457200" rtl="0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Acceleration and Range</a:t>
            </a:r>
            <a:endParaRPr sz="12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Primary Factors to Consider</a:t>
            </a:r>
            <a:endParaRPr/>
          </a:p>
          <a:p>
            <a:pPr indent="-304800" lvl="0" marL="457200" rtl="0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Capacity (Amp-hours)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Voltage (Volts)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Discharge Current (Amps)</a:t>
            </a:r>
            <a:endParaRPr sz="1200"/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Rated Energy (kWh)</a:t>
            </a:r>
            <a:endParaRPr sz="1200"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Types of Batteries</a:t>
            </a:r>
            <a:endParaRPr/>
          </a:p>
          <a:p>
            <a:pPr indent="-304800" lvl="0" marL="457200" rtl="0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Lithium Ion vs Lead Acid</a:t>
            </a:r>
            <a:endParaRPr sz="1200"/>
          </a:p>
        </p:txBody>
      </p:sp>
      <p:sp>
        <p:nvSpPr>
          <p:cNvPr id="142" name="Shape 142"/>
          <p:cNvSpPr txBox="1"/>
          <p:nvPr>
            <p:ph idx="2" type="body"/>
          </p:nvPr>
        </p:nvSpPr>
        <p:spPr>
          <a:xfrm>
            <a:off x="4821846" y="103280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Depth of Discharge</a:t>
            </a:r>
            <a:endParaRPr/>
          </a:p>
          <a:p>
            <a:pPr indent="-304800" lvl="0" marL="457200">
              <a:spcBef>
                <a:spcPts val="1600"/>
              </a:spcBef>
              <a:spcAft>
                <a:spcPts val="0"/>
              </a:spcAft>
              <a:buSzPts val="1200"/>
              <a:buChar char="-"/>
            </a:pPr>
            <a:r>
              <a:rPr lang="en" sz="1200"/>
              <a:t>Life Expectancy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Vehicle Loads</a:t>
            </a:r>
            <a:endParaRPr/>
          </a:p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999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Resistive forces to consider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Rolling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Inertias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Tire friction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Drag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Cross section of car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Bearing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Types of bearings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Driveshaft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Transmission 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Shape 149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Creating MATLAB</a:t>
            </a:r>
            <a:r>
              <a:rPr lang="en" sz="1200">
                <a:solidFill>
                  <a:srgbClr val="FFFFFF"/>
                </a:solidFill>
              </a:rPr>
              <a:t>® function to calculate traction Force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Inputs</a:t>
            </a:r>
            <a:endParaRPr sz="1200">
              <a:solidFill>
                <a:srgbClr val="FFFFFF"/>
              </a:solidFill>
            </a:endParaRPr>
          </a:p>
          <a:p>
            <a:pPr indent="-3048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</a:pPr>
            <a:r>
              <a:rPr lang="en" sz="1200">
                <a:solidFill>
                  <a:srgbClr val="FFFFFF"/>
                </a:solidFill>
              </a:rPr>
              <a:t>Velocity, acceleration, angle of road, and mass equivalent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Vehicle Dynamics-Gear Ratios</a:t>
            </a:r>
            <a:endParaRPr/>
          </a:p>
        </p:txBody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1297500" y="1567550"/>
            <a:ext cx="2339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Gear 1: 1.40:1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Gear 2: 0.714:1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Shift Point: 4530 RPM</a:t>
            </a:r>
            <a:endParaRPr/>
          </a:p>
        </p:txBody>
      </p:sp>
      <p:sp>
        <p:nvSpPr>
          <p:cNvPr id="156" name="Shape 156"/>
          <p:cNvSpPr txBox="1"/>
          <p:nvPr>
            <p:ph idx="2" type="body"/>
          </p:nvPr>
        </p:nvSpPr>
        <p:spPr>
          <a:xfrm>
            <a:off x="5902575" y="1567550"/>
            <a:ext cx="2433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4725" y="1226725"/>
            <a:ext cx="4792274" cy="359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Vehicle Dynamics-Performance</a:t>
            </a:r>
            <a:endParaRPr/>
          </a:p>
        </p:txBody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1297500" y="1567550"/>
            <a:ext cx="2135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Shape 164"/>
          <p:cNvSpPr txBox="1"/>
          <p:nvPr>
            <p:ph idx="2" type="body"/>
          </p:nvPr>
        </p:nvSpPr>
        <p:spPr>
          <a:xfrm>
            <a:off x="6049850" y="1567550"/>
            <a:ext cx="2594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Battery FS: 1.7 (1.8)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0-60 (no passenger): 8.2 s (7.4 s)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Top Speed: 93 mph (94 mph)</a:t>
            </a:r>
            <a:endParaRPr/>
          </a:p>
        </p:txBody>
      </p:sp>
      <p:pic>
        <p:nvPicPr>
          <p:cNvPr id="165" name="Shape 1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3675" y="1226738"/>
            <a:ext cx="4792274" cy="35928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Transmission types</a:t>
            </a:r>
            <a:endParaRPr/>
          </a:p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Planetary</a:t>
            </a:r>
            <a:endParaRPr sz="1400"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Dual Clutch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Sequential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Dog Box Manual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1297500" y="393750"/>
            <a:ext cx="7038900" cy="6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Planetary Transmission Concept</a:t>
            </a:r>
            <a:endParaRPr/>
          </a:p>
        </p:txBody>
      </p:sp>
      <p:pic>
        <p:nvPicPr>
          <p:cNvPr descr="Planetaery Transmission.jpg"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2629762" y="-227914"/>
            <a:ext cx="3884474" cy="66437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Dual Clutch Transmission Concept</a:t>
            </a:r>
            <a:endParaRPr/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Shape 18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Dual Clutch</a:t>
            </a:r>
            <a:endParaRPr/>
          </a:p>
        </p:txBody>
      </p:sp>
      <p:pic>
        <p:nvPicPr>
          <p:cNvPr id="186" name="Shape 186"/>
          <p:cNvPicPr preferRelativeResize="0"/>
          <p:nvPr/>
        </p:nvPicPr>
        <p:blipFill rotWithShape="1">
          <a:blip r:embed="rId3">
            <a:alphaModFix/>
          </a:blip>
          <a:srcRect b="28841" l="808" r="24985" t="11245"/>
          <a:stretch/>
        </p:blipFill>
        <p:spPr>
          <a:xfrm>
            <a:off x="1097951" y="990050"/>
            <a:ext cx="6446550" cy="402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788525" y="14700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Sequential Transmission Concept</a:t>
            </a:r>
            <a:endParaRPr/>
          </a:p>
        </p:txBody>
      </p:sp>
      <p:pic>
        <p:nvPicPr>
          <p:cNvPr id="192" name="Shape 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5850" y="611125"/>
            <a:ext cx="6912300" cy="4454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